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D3E41-E2DE-48B7-AD25-2C05D8372D60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F78D1B-BB73-41B2-8202-C6678B761557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120655-FBEF-4656-A8A9-E7D9EB4F4DEC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2544D9-E8EB-4DFC-9BAC-8FC5CFB1A919}" type="datetime4">
              <a:rPr lang="en-US" smtClean="0"/>
              <a:pPr/>
              <a:t>April 15, 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894904-8048-429B-BF77-F17DA8F8287B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April 15,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sldNum="0" hdr="0" ftr="0" dt="0"/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 smtClean="0"/>
              <a:t>Write down </a:t>
            </a:r>
            <a:r>
              <a:rPr lang="en-US" dirty="0" smtClean="0"/>
              <a:t>your homework (15-20 minutes of free reading)</a:t>
            </a:r>
          </a:p>
          <a:p>
            <a:endParaRPr lang="en-US" b="1" dirty="0"/>
          </a:p>
          <a:p>
            <a:r>
              <a:rPr lang="en-US" b="1" dirty="0" smtClean="0"/>
              <a:t>Have your homework</a:t>
            </a:r>
            <a:r>
              <a:rPr lang="en-US" dirty="0" smtClean="0"/>
              <a:t> out on your desk</a:t>
            </a:r>
          </a:p>
          <a:p>
            <a:endParaRPr lang="en-US" dirty="0"/>
          </a:p>
          <a:p>
            <a:r>
              <a:rPr lang="en-US" dirty="0"/>
              <a:t>Have your comma rules out on your desk.  Share with your table group and see what is on others’ lists and what you remembered that others didn’t. </a:t>
            </a:r>
            <a:endParaRPr lang="en-US" dirty="0" smtClean="0"/>
          </a:p>
          <a:p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2107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 smtClean="0"/>
              <a:t>Gather </a:t>
            </a:r>
            <a:r>
              <a:rPr lang="en-US" dirty="0" smtClean="0"/>
              <a:t>comma rules from our homework</a:t>
            </a:r>
          </a:p>
          <a:p>
            <a:endParaRPr lang="en-US" b="1" dirty="0"/>
          </a:p>
          <a:p>
            <a:r>
              <a:rPr lang="en-US" b="1" dirty="0" smtClean="0"/>
              <a:t>Mini-Lesson: </a:t>
            </a:r>
            <a:r>
              <a:rPr lang="en-US" dirty="0" smtClean="0"/>
              <a:t>Independent and Dependent Clauses</a:t>
            </a:r>
          </a:p>
          <a:p>
            <a:endParaRPr lang="en-US" b="1" dirty="0"/>
          </a:p>
          <a:p>
            <a:r>
              <a:rPr lang="en-US" b="1" dirty="0" smtClean="0"/>
              <a:t>Group Worksheet</a:t>
            </a:r>
          </a:p>
          <a:p>
            <a:endParaRPr lang="en-US" b="1" dirty="0"/>
          </a:p>
          <a:p>
            <a:r>
              <a:rPr lang="en-US" b="1" dirty="0" smtClean="0"/>
              <a:t>Exit Ticket: </a:t>
            </a:r>
            <a:r>
              <a:rPr lang="en-US" dirty="0" smtClean="0"/>
              <a:t>Individual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178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remember?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comma rules did you have written down last night?</a:t>
            </a:r>
          </a:p>
          <a:p>
            <a:endParaRPr lang="en-US" dirty="0"/>
          </a:p>
          <a:p>
            <a:r>
              <a:rPr lang="en-US" dirty="0" smtClean="0"/>
              <a:t>What terminology or grammar vocabulary did you include?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39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Rules (Remembering Back…)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Use commas when </a:t>
            </a:r>
            <a:r>
              <a:rPr lang="en-US" b="1" u="sng" dirty="0" smtClean="0"/>
              <a:t>making a list</a:t>
            </a:r>
            <a:r>
              <a:rPr lang="en-US" dirty="0" smtClean="0"/>
              <a:t>…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My sister runs on Tuesday, Wednesday, and Thursday.  </a:t>
            </a:r>
          </a:p>
          <a:p>
            <a:pPr lvl="1"/>
            <a:r>
              <a:rPr lang="en-US" dirty="0" smtClean="0"/>
              <a:t>In this class, we put a comma before the “and” to avoid confusion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 commas when </a:t>
            </a:r>
            <a:r>
              <a:rPr lang="en-US" b="1" u="sng" dirty="0" smtClean="0"/>
              <a:t>writing a date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Today is Wednesday, April 15, 2015.</a:t>
            </a:r>
          </a:p>
          <a:p>
            <a:pPr lvl="1"/>
            <a:endParaRPr lang="en-US" dirty="0"/>
          </a:p>
          <a:p>
            <a:r>
              <a:rPr lang="en-US" dirty="0" smtClean="0"/>
              <a:t>Use commas when </a:t>
            </a:r>
            <a:r>
              <a:rPr lang="en-US" b="1" u="sng" dirty="0" smtClean="0"/>
              <a:t>introducing a quote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Johnny said, “Stay gold, </a:t>
            </a:r>
            <a:r>
              <a:rPr lang="en-US" dirty="0" err="1" smtClean="0"/>
              <a:t>Ponyboy</a:t>
            </a:r>
            <a:r>
              <a:rPr lang="en-US" dirty="0" smtClean="0"/>
              <a:t>, stay gold.”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3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and how this get more advanced…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you are </a:t>
            </a:r>
            <a:r>
              <a:rPr lang="en-US" b="1" u="sng" dirty="0" smtClean="0"/>
              <a:t>building complex and longer sentences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Commas help you avoid only writing short, choppy sentences.</a:t>
            </a:r>
          </a:p>
          <a:p>
            <a:endParaRPr lang="en-US" dirty="0"/>
          </a:p>
          <a:p>
            <a:r>
              <a:rPr lang="en-US" dirty="0" smtClean="0"/>
              <a:t>Compare…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 went to Richmond, Virginia</a:t>
            </a:r>
            <a:r>
              <a:rPr lang="en-US" dirty="0" smtClean="0"/>
              <a:t>.  </a:t>
            </a:r>
            <a:r>
              <a:rPr lang="en-US" dirty="0" smtClean="0">
                <a:solidFill>
                  <a:srgbClr val="008000"/>
                </a:solidFill>
              </a:rPr>
              <a:t>I visited my sister</a:t>
            </a:r>
            <a:r>
              <a:rPr lang="en-US" dirty="0" smtClean="0">
                <a:solidFill>
                  <a:srgbClr val="FF0000"/>
                </a:solidFill>
              </a:rPr>
              <a:t>.  </a:t>
            </a:r>
            <a:r>
              <a:rPr lang="en-US" dirty="0" smtClean="0">
                <a:solidFill>
                  <a:srgbClr val="3366FF"/>
                </a:solidFill>
              </a:rPr>
              <a:t>We had a BBQ over the weekend.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There was a ton of food.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 went to Richmond, Virginia, and I visited my sister.  </a:t>
            </a:r>
            <a:r>
              <a:rPr lang="en-US" dirty="0" smtClean="0">
                <a:solidFill>
                  <a:srgbClr val="008000"/>
                </a:solidFill>
              </a:rPr>
              <a:t>We had a BBW, so there was a ton of food.</a:t>
            </a:r>
          </a:p>
        </p:txBody>
      </p:sp>
    </p:spTree>
    <p:extLst>
      <p:ext uri="{BB962C8B-B14F-4D97-AF65-F5344CB8AC3E}">
        <p14:creationId xmlns:p14="http://schemas.microsoft.com/office/powerpoint/2010/main" val="3914236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and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 smtClean="0"/>
              <a:t>Clause:  </a:t>
            </a:r>
            <a:r>
              <a:rPr lang="en-US" dirty="0" smtClean="0"/>
              <a:t>A group of words containing a subject and a predicate.</a:t>
            </a:r>
            <a:endParaRPr lang="en-US" b="1" dirty="0" smtClean="0"/>
          </a:p>
          <a:p>
            <a:endParaRPr lang="en-US" dirty="0" smtClean="0"/>
          </a:p>
          <a:p>
            <a:r>
              <a:rPr lang="en-US" b="1" dirty="0" smtClean="0"/>
              <a:t>Independent (Main) Clause</a:t>
            </a:r>
            <a:r>
              <a:rPr lang="en-US" dirty="0" smtClean="0"/>
              <a:t>: A part of a sentence that can stand on its own.</a:t>
            </a:r>
          </a:p>
          <a:p>
            <a:endParaRPr lang="en-US" dirty="0"/>
          </a:p>
          <a:p>
            <a:r>
              <a:rPr lang="en-US" b="1" dirty="0" smtClean="0"/>
              <a:t>Dependent (Subordinate) Clause:</a:t>
            </a:r>
            <a:r>
              <a:rPr lang="en-US" dirty="0" smtClean="0"/>
              <a:t>  An incomplete part of a sentence that needs and extra clause to help it be complete and stand on its own.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1075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Examples…</a:t>
            </a:r>
            <a:endParaRPr lang="en-US" dirty="0"/>
          </a:p>
        </p:txBody>
      </p:sp>
      <p:pic>
        <p:nvPicPr>
          <p:cNvPr id="4" name="Content Placeholder 3" descr="moduleCS_FS31.jpg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3" b="-6636"/>
          <a:stretch/>
        </p:blipFill>
        <p:spPr>
          <a:xfrm>
            <a:off x="0" y="2087802"/>
            <a:ext cx="9144000" cy="4148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66961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Kara, my sister, is graduating in a few weeks!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When I was younger, I met my friend Sammy.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37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106</TotalTime>
  <Words>347</Words>
  <Application>Microsoft Macintosh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SOHO</vt:lpstr>
      <vt:lpstr>Do Now</vt:lpstr>
      <vt:lpstr>Agenda</vt:lpstr>
      <vt:lpstr>What do we remember?</vt:lpstr>
      <vt:lpstr>Basic Rules (Remembering Back…)</vt:lpstr>
      <vt:lpstr>When and how this get more advanced…</vt:lpstr>
      <vt:lpstr>Independent and Dependent Clauses</vt:lpstr>
      <vt:lpstr>Examples…</vt:lpstr>
      <vt:lpstr>Identify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6</cp:revision>
  <dcterms:created xsi:type="dcterms:W3CDTF">2015-04-15T11:48:37Z</dcterms:created>
  <dcterms:modified xsi:type="dcterms:W3CDTF">2015-04-15T13:34:53Z</dcterms:modified>
</cp:coreProperties>
</file>